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3" r:id="rId12"/>
    <p:sldId id="284" r:id="rId13"/>
    <p:sldId id="285" r:id="rId14"/>
    <p:sldId id="286" r:id="rId15"/>
    <p:sldId id="28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Malgun Gothic" panose="020B0503020000020004" pitchFamily="34" charset="-127"/>
      <p:regular r:id="rId31"/>
      <p:bold r:id="rId32"/>
    </p:embeddedFont>
    <p:embeddedFont>
      <p:font typeface="Nanum Gothic" panose="020D0604000000000000" pitchFamily="34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YKLDiftd1XtJBBZuNq2D61oY8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딥러닝 분반에 특히 cv분야와 관련된‘헤어 세그멘테이션’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409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249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73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527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97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1"/>
              <a:t>upsampling 과정에서 feature chennel 수가 많다.</a:t>
            </a:r>
            <a:r>
              <a:rPr lang="ko-KR" sz="1200"/>
              <a:t> 이는 context를 resolution succesive layer에게 전파할 수 있음을 의미한다.</a:t>
            </a:r>
            <a:endParaRPr/>
          </a:p>
          <a:p>
            <a:pPr marL="0" lvl="0" indent="-76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/>
              <a:t>각 Convolution의 </a:t>
            </a:r>
            <a:r>
              <a:rPr lang="ko-KR" sz="1200" b="1"/>
              <a:t>valid part만 사용</a:t>
            </a:r>
            <a:r>
              <a:rPr lang="ko-KR" sz="1200"/>
              <a:t>한다.(valid part란, full context가 들어있는 segmentation map을 의미) 이는 </a:t>
            </a:r>
            <a:r>
              <a:rPr lang="ko-KR" sz="1200" b="1"/>
              <a:t>Overlap-tile 기법을 사용하여 원활한 segmentation</a:t>
            </a:r>
            <a:r>
              <a:rPr lang="ko-KR" sz="1200"/>
              <a:t>이 가능하도록 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ee3bb342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fcn을 기반으로 하는 모델이기 때문에 convolution layer를 사용합니다. 이 convolution layer은</a:t>
            </a:r>
            <a:endParaRPr/>
          </a:p>
        </p:txBody>
      </p:sp>
      <p:sp>
        <p:nvSpPr>
          <p:cNvPr id="251" name="Google Shape;251;g117ee3bb34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ee3bb342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fcn을 기반으로 하는 모델이기 때문에 convolution layer를 사용합니다. 이 convolution layer은</a:t>
            </a:r>
            <a:endParaRPr/>
          </a:p>
        </p:txBody>
      </p:sp>
      <p:sp>
        <p:nvSpPr>
          <p:cNvPr id="257" name="Google Shape;257;g117ee3bb34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7ee3bb342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fcn을 기반으로 하는 모델이기 때문에 convolution layer를 사용합니다. 이 convolution layer은</a:t>
            </a:r>
            <a:endParaRPr/>
          </a:p>
        </p:txBody>
      </p:sp>
      <p:sp>
        <p:nvSpPr>
          <p:cNvPr id="263" name="Google Shape;263;g117ee3bb34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대략적인 프로젝트 진행과정</a:t>
            </a: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cv라는 분야 특성상 적절한 주제와 데이터를 찾는데에 조금의 어려움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프로젝트에 사용한 데이터는 다음과 같았습니다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7ee3bb342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인풋과 아웃풋은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여기서 폴리곤 좌표는 각 이미지의 머리카락 구역 좌표값(단일 폐곡선)이 담긴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g117ee3bb34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머리 모양의 누끼를 자동으로 따는것인데 이를 활용할 수 있는 방법은 다양</a:t>
            </a: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1700"/>
              <a:t> 폴리곤 좌표를 binary mask 이미지로 변환하는 함수 `polygon_to_mask`에서 각 이미지 파일 별로 mask 이미지를 생성하는 코드</a:t>
            </a:r>
            <a:endParaRPr sz="100"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ee3bb342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75" name="Google Shape;175;g117ee3bb3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/>
              <a:t>분류에서 성능을 검증받은 기존의 네트워크(AlexNet, VGGNet, GoogLeNet) 등을 이용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/>
              <a:t>기존의 분류 모델의</a:t>
            </a:r>
            <a:r>
              <a:rPr lang="ko-KR" sz="1200" b="1"/>
              <a:t> FCL을 Convolution Layer로 바꾸었다 - </a:t>
            </a:r>
            <a:r>
              <a:rPr lang="ko-KR" sz="1200"/>
              <a:t>FCL과 달리 </a:t>
            </a:r>
            <a:r>
              <a:rPr lang="ko-KR" sz="1200" b="1"/>
              <a:t>위치 정보나 Class에 대한 정보(즉, 2차원 정보)를 잃어버리지 않을 수 있게 되는 것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282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634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538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428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70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035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2667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3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073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309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93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553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5521862" y="3453496"/>
            <a:ext cx="1148275" cy="382295"/>
          </a:xfrm>
          <a:prstGeom prst="ellipse">
            <a:avLst/>
          </a:prstGeom>
          <a:solidFill>
            <a:schemeClr val="dk1">
              <a:alpha val="4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048000" y="3870232"/>
            <a:ext cx="6096000" cy="97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헤어 세그멘테이션</a:t>
            </a:r>
            <a:endParaRPr sz="4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5383256" y="807246"/>
            <a:ext cx="1425961" cy="2866558"/>
            <a:chOff x="5161835" y="304181"/>
            <a:chExt cx="2772488" cy="5573432"/>
          </a:xfrm>
        </p:grpSpPr>
        <p:sp>
          <p:nvSpPr>
            <p:cNvPr id="91" name="Google Shape;91;p1"/>
            <p:cNvSpPr/>
            <p:nvPr/>
          </p:nvSpPr>
          <p:spPr>
            <a:xfrm rot="5400000" flipH="1">
              <a:off x="4135714" y="2079005"/>
              <a:ext cx="5044514" cy="2552701"/>
            </a:xfrm>
            <a:prstGeom prst="parallelogram">
              <a:avLst>
                <a:gd name="adj" fmla="val 10631"/>
              </a:avLst>
            </a:prstGeom>
            <a:gradFill>
              <a:gsLst>
                <a:gs pos="0">
                  <a:srgbClr val="BFBFBF"/>
                </a:gs>
                <a:gs pos="100000">
                  <a:schemeClr val="lt1"/>
                </a:gs>
              </a:gsLst>
              <a:lin ang="5400000" scaled="0"/>
            </a:gra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rot="-5400000">
              <a:off x="4026180" y="1693241"/>
              <a:ext cx="5044516" cy="2771769"/>
            </a:xfrm>
            <a:prstGeom prst="parallelogram">
              <a:avLst>
                <a:gd name="adj" fmla="val 8019"/>
              </a:avLst>
            </a:prstGeom>
            <a:solidFill>
              <a:srgbClr val="FFC000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 rot="10479760">
              <a:off x="5278758" y="5323160"/>
              <a:ext cx="1261339" cy="238123"/>
            </a:xfrm>
            <a:prstGeom prst="rtTriangle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74509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 rot="-5400000" flipH="1">
              <a:off x="3899842" y="1566893"/>
              <a:ext cx="5078125" cy="2552701"/>
            </a:xfrm>
            <a:prstGeom prst="parallelogram">
              <a:avLst>
                <a:gd name="adj" fmla="val 9138"/>
              </a:avLst>
            </a:prstGeom>
            <a:gradFill>
              <a:gsLst>
                <a:gs pos="0">
                  <a:srgbClr val="F2F2F2"/>
                </a:gs>
                <a:gs pos="100000">
                  <a:schemeClr val="lt1"/>
                </a:gs>
              </a:gsLst>
              <a:path path="circle">
                <a:fillToRect l="100000" b="100000"/>
              </a:path>
              <a:tileRect t="-100000" r="-100000"/>
            </a:gra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algn="l" rotWithShape="0">
                <a:srgbClr val="000000">
                  <a:alpha val="2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-5400000" flipH="1">
              <a:off x="5876589" y="2714965"/>
              <a:ext cx="1124629" cy="2552700"/>
            </a:xfrm>
            <a:prstGeom prst="parallelogram">
              <a:avLst>
                <a:gd name="adj" fmla="val 24383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-5400000" flipH="1">
              <a:off x="6284483" y="3274239"/>
              <a:ext cx="307405" cy="2552702"/>
            </a:xfrm>
            <a:prstGeom prst="parallelogram">
              <a:avLst>
                <a:gd name="adj" fmla="val 94730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 rot="-404501">
            <a:off x="5384262" y="2595454"/>
            <a:ext cx="130324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DL 분반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5657418" y="5044173"/>
            <a:ext cx="8771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김태영</a:t>
            </a:r>
            <a:endParaRPr sz="1800" b="1" i="0" u="none" strike="noStrike" cap="non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남이량</a:t>
            </a:r>
            <a:endParaRPr sz="1800" b="1" i="0" u="none" strike="noStrike" cap="non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오화진</a:t>
            </a:r>
            <a:endParaRPr sz="1800" b="1" i="0" u="none" strike="noStrike" cap="none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이병주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3048000" y="317955"/>
            <a:ext cx="609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FCN code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keras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A2959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942D1C6-FAB5-E940-A6E0-992BAE47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3" y="857787"/>
            <a:ext cx="9091613" cy="56822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CE02A-87E9-1148-8D3A-CC14014A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49" y="1733550"/>
            <a:ext cx="101219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3048000" y="317955"/>
            <a:ext cx="609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Encoder= VGGNET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A2959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12B4B2-FA9E-8E46-8275-DF1625BB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17" y="841135"/>
            <a:ext cx="5158366" cy="41227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33B14D6-6E13-F041-AC74-EB2235CE6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319" y="5166315"/>
            <a:ext cx="6585361" cy="13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3048000" y="317955"/>
            <a:ext cx="609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Decoder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A2959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898CB1-D27B-D04A-8DDB-AD85AB68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21" y="932579"/>
            <a:ext cx="9639358" cy="4992841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DF9024F-6F1F-154B-BB5D-C94C1D7BB86C}"/>
              </a:ext>
            </a:extLst>
          </p:cNvPr>
          <p:cNvSpPr/>
          <p:nvPr/>
        </p:nvSpPr>
        <p:spPr>
          <a:xfrm>
            <a:off x="1476103" y="4075611"/>
            <a:ext cx="9183188" cy="36576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ko-Kore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EDE7E8-4ADF-6C4B-A9C3-DD1D29CFFD9F}"/>
              </a:ext>
            </a:extLst>
          </p:cNvPr>
          <p:cNvGrpSpPr/>
          <p:nvPr/>
        </p:nvGrpSpPr>
        <p:grpSpPr>
          <a:xfrm>
            <a:off x="857536" y="1817073"/>
            <a:ext cx="10420321" cy="3223852"/>
            <a:chOff x="857536" y="1817073"/>
            <a:chExt cx="10420321" cy="3223852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27C6598-9EEA-5E40-B680-15288700E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536" y="1817073"/>
              <a:ext cx="10420321" cy="3223852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A10420F6-5446-D54B-9B88-4234ADE1DF24}"/>
                </a:ext>
              </a:extLst>
            </p:cNvPr>
            <p:cNvSpPr/>
            <p:nvPr/>
          </p:nvSpPr>
          <p:spPr>
            <a:xfrm>
              <a:off x="992777" y="1856262"/>
              <a:ext cx="9922902" cy="560367"/>
            </a:xfrm>
            <a:prstGeom prst="round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ko-Kore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117E0E1-1588-D948-8F80-969C186A6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178" y="2038349"/>
            <a:ext cx="8166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3048000" y="317955"/>
            <a:ext cx="609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Segmentation_model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A2959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298C58-F72A-3747-A1AA-8D2E4CC0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460500"/>
            <a:ext cx="9931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3048000" y="317955"/>
            <a:ext cx="6096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A2959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A4E2F5F-026B-BB4D-8F38-3B7B0B56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8" y="984337"/>
            <a:ext cx="6917919" cy="3965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AAF73-86DE-D647-80DB-CCE6C16CB96B}"/>
              </a:ext>
            </a:extLst>
          </p:cNvPr>
          <p:cNvSpPr txBox="1"/>
          <p:nvPr/>
        </p:nvSpPr>
        <p:spPr>
          <a:xfrm>
            <a:off x="367507" y="5093535"/>
            <a:ext cx="1145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마스킹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데이터에 대한 데이터 로드 과정에 있어서 오류가 발생하여 전체적인 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training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과정에 있어서 </a:t>
            </a:r>
            <a:endParaRPr kumimoji="1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오류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1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과적합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 발생하였다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이 부분에 대해서 수정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적용하였으면 좋은 성능의 모델을 제작할 수 있었을 것이라</a:t>
            </a:r>
            <a:endParaRPr kumimoji="1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생각되어 아쉬운 결과였다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1" lang="ko-Kore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49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dk1">
              <a:alpha val="1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35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1288060" y="1369938"/>
            <a:ext cx="321085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Unet과 FCN의 차이점</a:t>
            </a:r>
            <a:endParaRPr sz="4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0" name="Google Shape;240;p10"/>
          <p:cNvCxnSpPr/>
          <p:nvPr/>
        </p:nvCxnSpPr>
        <p:spPr>
          <a:xfrm rot="5400000">
            <a:off x="3168614" y="3429000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10"/>
          <p:cNvSpPr txBox="1"/>
          <p:nvPr/>
        </p:nvSpPr>
        <p:spPr>
          <a:xfrm>
            <a:off x="5030505" y="1371600"/>
            <a:ext cx="587218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upsampling 과정에서 </a:t>
            </a:r>
            <a:r>
              <a:rPr lang="ko-KR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 chennel 수가 많다</a:t>
            </a:r>
            <a:endParaRPr sz="2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-139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Convolution의 </a:t>
            </a:r>
            <a:r>
              <a:rPr lang="ko-KR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 part만 사용</a:t>
            </a:r>
            <a:r>
              <a:rPr lang="ko-KR" sz="2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/>
        </p:nvSpPr>
        <p:spPr>
          <a:xfrm>
            <a:off x="3048000" y="31795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sz="1800" b="0" i="0" u="none" strike="noStrike" cap="none">
              <a:solidFill>
                <a:srgbClr val="A2959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591" y="1003809"/>
            <a:ext cx="7570947" cy="42669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 txBox="1"/>
          <p:nvPr/>
        </p:nvSpPr>
        <p:spPr>
          <a:xfrm>
            <a:off x="800099" y="5616715"/>
            <a:ext cx="128301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1) 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Contracting Path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: 이미지의 context 포착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2) 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Expansive Path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: feature map을 upsampling 하고 1)에서 포착한 feature map의  context와 결합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17ee3bb342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650" y="2636925"/>
            <a:ext cx="8140700" cy="2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7ee3bb342_0_52"/>
          <p:cNvSpPr txBox="1"/>
          <p:nvPr/>
        </p:nvSpPr>
        <p:spPr>
          <a:xfrm>
            <a:off x="3048000" y="31795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convolution layer</a:t>
            </a:r>
            <a:endParaRPr sz="1800" b="0" i="0" u="none" strike="noStrike" cap="none">
              <a:solidFill>
                <a:srgbClr val="A2959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7ee3bb342_0_64"/>
          <p:cNvSpPr txBox="1"/>
          <p:nvPr/>
        </p:nvSpPr>
        <p:spPr>
          <a:xfrm>
            <a:off x="3048000" y="317955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A2959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g117ee3bb342_0_64"/>
          <p:cNvPicPr preferRelativeResize="0"/>
          <p:nvPr/>
        </p:nvPicPr>
        <p:blipFill rotWithShape="1">
          <a:blip r:embed="rId3">
            <a:alphaModFix/>
          </a:blip>
          <a:srcRect b="68483"/>
          <a:stretch/>
        </p:blipFill>
        <p:spPr>
          <a:xfrm>
            <a:off x="1346200" y="2232050"/>
            <a:ext cx="9499600" cy="20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ee3bb342_0_59"/>
          <p:cNvSpPr txBox="1"/>
          <p:nvPr/>
        </p:nvSpPr>
        <p:spPr>
          <a:xfrm>
            <a:off x="3048000" y="31795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convolution layer</a:t>
            </a:r>
            <a:endParaRPr sz="1800" b="0" i="0" u="none" strike="noStrike" cap="none">
              <a:solidFill>
                <a:srgbClr val="A2959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g117ee3bb342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5013" y="4770715"/>
            <a:ext cx="6741975" cy="172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17ee3bb342_0_59"/>
          <p:cNvPicPr preferRelativeResize="0"/>
          <p:nvPr/>
        </p:nvPicPr>
        <p:blipFill rotWithShape="1">
          <a:blip r:embed="rId4">
            <a:alphaModFix/>
          </a:blip>
          <a:srcRect t="34670"/>
          <a:stretch/>
        </p:blipFill>
        <p:spPr>
          <a:xfrm>
            <a:off x="2725015" y="1622927"/>
            <a:ext cx="6741971" cy="2849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3048000" y="517834"/>
            <a:ext cx="6096000" cy="8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진행 과정</a:t>
            </a:r>
            <a:endParaRPr sz="3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2656022" y="2878101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2451197" y="2673276"/>
            <a:ext cx="2453932" cy="2453932"/>
          </a:xfrm>
          <a:prstGeom prst="arc">
            <a:avLst>
              <a:gd name="adj1" fmla="val 5384123"/>
              <a:gd name="adj2" fmla="val 16148387"/>
            </a:avLst>
          </a:prstGeom>
          <a:noFill/>
          <a:ln w="19050" cap="flat" cmpd="sng">
            <a:solidFill>
              <a:srgbClr val="3F3F3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451197" y="2673276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05129" y="2673276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5109954" y="2878101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활용코드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4905129" y="2673276"/>
            <a:ext cx="2453932" cy="2453932"/>
          </a:xfrm>
          <a:prstGeom prst="arc">
            <a:avLst>
              <a:gd name="adj1" fmla="val 5384123"/>
              <a:gd name="adj2" fmla="val 8713473"/>
            </a:avLst>
          </a:prstGeom>
          <a:noFill/>
          <a:ln w="19050" cap="flat" cmpd="sng">
            <a:solidFill>
              <a:srgbClr val="3F3F3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905129" y="2673276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359061" y="2673276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563886" y="2878101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FCN/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  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활용코드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359061" y="2673276"/>
            <a:ext cx="2453932" cy="2453932"/>
          </a:xfrm>
          <a:prstGeom prst="arc">
            <a:avLst>
              <a:gd name="adj1" fmla="val 16284385"/>
              <a:gd name="adj2" fmla="val 5385223"/>
            </a:avLst>
          </a:prstGeom>
          <a:noFill/>
          <a:ln w="19050" cap="flat" cmpd="sng">
            <a:solidFill>
              <a:srgbClr val="3F3F3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3475417" y="2044600"/>
            <a:ext cx="219075" cy="219075"/>
            <a:chOff x="8105775" y="1819275"/>
            <a:chExt cx="219075" cy="219075"/>
          </a:xfrm>
        </p:grpSpPr>
        <p:sp>
          <p:nvSpPr>
            <p:cNvPr id="115" name="Google Shape;115;p2"/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5038516" y="4535413"/>
            <a:ext cx="219075" cy="219075"/>
            <a:chOff x="8105775" y="1819275"/>
            <a:chExt cx="219075" cy="219075"/>
          </a:xfrm>
        </p:grpSpPr>
        <p:sp>
          <p:nvSpPr>
            <p:cNvPr id="118" name="Google Shape;118;p2"/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8476489" y="5017670"/>
            <a:ext cx="219075" cy="219075"/>
            <a:chOff x="8105775" y="1819275"/>
            <a:chExt cx="219075" cy="219075"/>
          </a:xfrm>
        </p:grpSpPr>
        <p:sp>
          <p:nvSpPr>
            <p:cNvPr id="121" name="Google Shape;121;p2"/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00B0F0"/>
            </a:solidFill>
            <a:ln w="952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/>
          <p:cNvPicPr preferRelativeResize="0"/>
          <p:nvPr/>
        </p:nvPicPr>
        <p:blipFill rotWithShape="1">
          <a:blip r:embed="rId3">
            <a:alphaModFix/>
          </a:blip>
          <a:srcRect l="2535" r="4325"/>
          <a:stretch/>
        </p:blipFill>
        <p:spPr>
          <a:xfrm>
            <a:off x="3295648" y="-718"/>
            <a:ext cx="5024439" cy="685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/>
          <p:nvPr/>
        </p:nvSpPr>
        <p:spPr>
          <a:xfrm>
            <a:off x="7943849" y="2971801"/>
            <a:ext cx="2686050" cy="334327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16"/>
          <p:cNvSpPr/>
          <p:nvPr/>
        </p:nvSpPr>
        <p:spPr>
          <a:xfrm>
            <a:off x="4752975" y="2931902"/>
            <a:ext cx="2686050" cy="334327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3047999" y="323849"/>
            <a:ext cx="6238875" cy="74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sz="3200" b="1" i="0" u="none" strike="noStrike" cap="none">
              <a:solidFill>
                <a:srgbClr val="3F3F3F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5073859" y="1513060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Malgun Gothic"/>
              <a:buNone/>
            </a:pPr>
            <a:r>
              <a:rPr lang="ko-KR" sz="24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 Loss</a:t>
            </a:r>
            <a:endParaRPr sz="2400" b="1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8309012" y="1513060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algun Gothic"/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Augmen-tation</a:t>
            </a:r>
            <a:endParaRPr sz="2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1517822" y="2971801"/>
            <a:ext cx="2686050" cy="3343275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1838706" y="1513060"/>
            <a:ext cx="2044282" cy="20442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88900" dir="2700000" algn="tl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Overlap-tile strategy</a:t>
            </a:r>
            <a:r>
              <a:rPr lang="ko-KR" sz="24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sz="2400" b="1" i="0" u="none" strike="noStrike" cap="non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1630326" y="3984877"/>
            <a:ext cx="23574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큰 이미지를 </a:t>
            </a:r>
            <a:r>
              <a:rPr lang="ko-KR" sz="1800" b="0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겹치는 부분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있도록 일정크기로 나누고 모델의 Input으로 활용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4824411" y="4003464"/>
            <a:ext cx="26860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모델이 </a:t>
            </a:r>
            <a:r>
              <a:rPr lang="ko-KR" sz="1800" b="0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객체간 경계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구분할 수 있도록 Weight Loss를 구성하고 학습합니다.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8093228" y="4003464"/>
            <a:ext cx="238729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적은 데이터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모델을 잘 학습할 수 있도록 데이터 증강 방법을 활용합니다.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936" y="0"/>
            <a:ext cx="61541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550" y="196850"/>
            <a:ext cx="5168900" cy="6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07" name="Google Shape;3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771650"/>
            <a:ext cx="100457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다양한 시도들</a:t>
            </a:r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사진 장 수 (1k,3k,5k)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Augmentation (One of)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Convolution layer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Lr, epoch, batch size 등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결과</a:t>
            </a:r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번외) Api를 이용한 </a:t>
            </a:r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26" name="Google Shape;3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5550" y="2362200"/>
            <a:ext cx="46609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400" y="4841081"/>
            <a:ext cx="8077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1237748" y="4393115"/>
            <a:ext cx="2442970" cy="144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F3F3F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랜드마크</a:t>
            </a:r>
            <a:endParaRPr sz="2000" b="1" i="0" u="none" strike="noStrike" cap="none">
              <a:solidFill>
                <a:srgbClr val="3F3F3F"/>
              </a:solidFill>
              <a:highlight>
                <a:srgbClr val="C0C0C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랜드마크 이미지 분류하는 모델을 구축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832734" y="4388743"/>
            <a:ext cx="2442970" cy="162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K-패션 데이터</a:t>
            </a:r>
            <a:endParaRPr sz="1800" b="1" i="0" u="none" strike="noStrike" cap="none">
              <a:solidFill>
                <a:srgbClr val="3F3F3F"/>
              </a:solidFill>
              <a:highlight>
                <a:srgbClr val="C0C0C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코디 사진을 기반으로 옷의 종류 구분와 패션 카테고리를 구분하는 모델 개발</a:t>
            </a:r>
            <a:r>
              <a:rPr lang="ko-KR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8300241" y="4388743"/>
            <a:ext cx="2442970" cy="198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헤어 세그멘테이션</a:t>
            </a:r>
            <a:endParaRPr sz="1800" b="1" i="0" u="none" strike="noStrike" cap="none">
              <a:solidFill>
                <a:srgbClr val="3F3F3F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한국인 헤어스타일 이미지를 통해 헤어 부분을 세그먼테이션 하는 문제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3" descr="긴 웨이브 헤어 변형 - 무료 개 아이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1948" y="1907975"/>
            <a:ext cx="2119555" cy="211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지평선 - 무료 건물개 아이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5039" y="1907976"/>
            <a:ext cx="2119555" cy="211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Fashion - Free fashion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1415" y="1698890"/>
            <a:ext cx="2494894" cy="2494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7814369" y="1385888"/>
            <a:ext cx="3414712" cy="5060995"/>
          </a:xfrm>
          <a:prstGeom prst="rect">
            <a:avLst/>
          </a:prstGeom>
          <a:noFill/>
          <a:ln w="57150" cap="flat" cmpd="sng">
            <a:solidFill>
              <a:srgbClr val="F7C5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048000" y="379321"/>
            <a:ext cx="6096000" cy="8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</a:t>
            </a:r>
            <a:endParaRPr sz="3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/>
        </p:nvSpPr>
        <p:spPr>
          <a:xfrm>
            <a:off x="1610497" y="1615809"/>
            <a:ext cx="4572000" cy="486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셋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 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 :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헤어스타일 이미지 (512*512)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 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 :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헤어 부분에 대한 Segmentation mask (헤어 픽셀 1, 그 외 픽셀 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구성</a:t>
            </a:r>
            <a:endParaRPr sz="2000" b="1" i="0" u="none" strike="noStrike" cap="none">
              <a:solidFill>
                <a:schemeClr val="dk1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`images/` : jpg 파일 39211장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`labels.json` : 이미지의 파일명, 폴리곤 좌표(polygon)이 담긴 딕셔너리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`images/` : jpg 파일 2456장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4" descr="긴 웨이브 헤어 변형 - 무료 개 아이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1948" y="1907975"/>
            <a:ext cx="2119555" cy="211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7814369" y="1385888"/>
            <a:ext cx="3414712" cy="5060995"/>
          </a:xfrm>
          <a:prstGeom prst="rect">
            <a:avLst/>
          </a:prstGeom>
          <a:noFill/>
          <a:ln w="57150" cap="flat" cmpd="sng">
            <a:solidFill>
              <a:srgbClr val="F7C5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8300241" y="4388743"/>
            <a:ext cx="2442970" cy="198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헤어 세그멘테이션</a:t>
            </a:r>
            <a:endParaRPr sz="1800" b="1" i="0" u="none" strike="noStrike" cap="none">
              <a:solidFill>
                <a:srgbClr val="3F3F3F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한국인 헤어스타일 이미지를 통해 헤어 부분을 세그먼테이션 하는 문제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048000" y="379321"/>
            <a:ext cx="6096000" cy="8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</a:t>
            </a:r>
            <a:endParaRPr sz="3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7ee3bb342_0_33"/>
          <p:cNvSpPr txBox="1"/>
          <p:nvPr/>
        </p:nvSpPr>
        <p:spPr>
          <a:xfrm>
            <a:off x="1610497" y="1615809"/>
            <a:ext cx="45720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셋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 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 :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헤어스타일 이미지 (512*512)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 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 :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헤어 부분에 대한 Segmentation mask (헤어 픽셀 1, 그 외 픽셀 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구성</a:t>
            </a:r>
            <a:endParaRPr sz="2000" b="1" i="0" u="none" strike="noStrike" cap="none">
              <a:solidFill>
                <a:schemeClr val="dk1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`images/` : jpg 파일 39211장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`labels.json` : 이미지의 파일명, 폴리곤 좌표(polygon)이 담긴 딕셔너리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--- `images/` : jpg 파일 2456장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117ee3bb342_0_33"/>
          <p:cNvSpPr txBox="1"/>
          <p:nvPr/>
        </p:nvSpPr>
        <p:spPr>
          <a:xfrm>
            <a:off x="3048000" y="379321"/>
            <a:ext cx="609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</a:t>
            </a:r>
            <a:endParaRPr sz="3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g117ee3bb342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325" y="1363850"/>
            <a:ext cx="2235900" cy="22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7ee3bb342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2325" y="3969270"/>
            <a:ext cx="2235899" cy="22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17ee3bb342_0_33"/>
          <p:cNvSpPr txBox="1"/>
          <p:nvPr/>
        </p:nvSpPr>
        <p:spPr>
          <a:xfrm>
            <a:off x="7792725" y="3228900"/>
            <a:ext cx="10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input ex.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117ee3bb342_0_33"/>
          <p:cNvSpPr txBox="1"/>
          <p:nvPr/>
        </p:nvSpPr>
        <p:spPr>
          <a:xfrm>
            <a:off x="7792725" y="3969275"/>
            <a:ext cx="10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output ex.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/>
        </p:nvSpPr>
        <p:spPr>
          <a:xfrm>
            <a:off x="1448789" y="2967752"/>
            <a:ext cx="3961628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lgun Gothic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활용방안</a:t>
            </a:r>
            <a:endParaRPr sz="2000" b="1" i="0" u="none" strike="noStrike" cap="none">
              <a:solidFill>
                <a:srgbClr val="000000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헤어스타일 탐지 모델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다양한 헤어스타일 적용 서비스</a:t>
            </a:r>
            <a:b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가발 착용 서비스 등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5" descr="긴 웨이브 헤어 변형 - 무료 개 아이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1948" y="1907975"/>
            <a:ext cx="2119555" cy="211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/>
          <p:nvPr/>
        </p:nvSpPr>
        <p:spPr>
          <a:xfrm>
            <a:off x="7814369" y="1385888"/>
            <a:ext cx="3414712" cy="5060995"/>
          </a:xfrm>
          <a:prstGeom prst="rect">
            <a:avLst/>
          </a:prstGeom>
          <a:noFill/>
          <a:ln w="57150" cap="flat" cmpd="sng">
            <a:solidFill>
              <a:srgbClr val="F7C5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300241" y="4388743"/>
            <a:ext cx="2442970" cy="1985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highlight>
                  <a:srgbClr val="F7C500"/>
                </a:highlight>
                <a:latin typeface="Malgun Gothic"/>
                <a:ea typeface="Malgun Gothic"/>
                <a:cs typeface="Malgun Gothic"/>
                <a:sym typeface="Malgun Gothic"/>
              </a:rPr>
              <a:t>헤어 세그멘테이션</a:t>
            </a:r>
            <a:endParaRPr sz="1800" b="1" i="0" u="none" strike="noStrike" cap="none">
              <a:solidFill>
                <a:srgbClr val="3F3F3F"/>
              </a:solidFill>
              <a:highlight>
                <a:srgbClr val="F7C5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한국인 헤어스타일 이미지를 통해 헤어 부분을 세그먼테이션 하는 문제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3048000" y="379321"/>
            <a:ext cx="6096000" cy="81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</a:t>
            </a:r>
            <a:endParaRPr sz="36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/>
          <p:nvPr/>
        </p:nvSpPr>
        <p:spPr>
          <a:xfrm>
            <a:off x="0" y="-1"/>
            <a:ext cx="42291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59756" y="2694927"/>
            <a:ext cx="35055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1. </a:t>
            </a:r>
            <a:endParaRPr sz="3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생성</a:t>
            </a:r>
            <a:endParaRPr sz="3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559749" y="4175638"/>
            <a:ext cx="3262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r>
              <a:rPr lang="ko-KR" sz="1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폴리곤 좌표를 binary mask 이미지로 변환하는 함수 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7" descr="Bulb Icon | Office Iconset | Vexe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56" y="2056483"/>
            <a:ext cx="905393" cy="905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000" y="1870549"/>
            <a:ext cx="5433801" cy="32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t="10047" r="49433" b="30846"/>
          <a:stretch/>
        </p:blipFill>
        <p:spPr>
          <a:xfrm>
            <a:off x="10059375" y="2334900"/>
            <a:ext cx="1742826" cy="23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7ee3bb342_0_11"/>
          <p:cNvSpPr/>
          <p:nvPr/>
        </p:nvSpPr>
        <p:spPr>
          <a:xfrm>
            <a:off x="0" y="-1"/>
            <a:ext cx="42291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117ee3bb342_0_11"/>
          <p:cNvSpPr txBox="1"/>
          <p:nvPr/>
        </p:nvSpPr>
        <p:spPr>
          <a:xfrm>
            <a:off x="559756" y="2694927"/>
            <a:ext cx="35055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 2. </a:t>
            </a:r>
            <a:endParaRPr sz="3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생성</a:t>
            </a:r>
            <a:endParaRPr sz="3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g117ee3bb342_0_11" descr="Bulb Icon | Office Iconset | Vexel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56" y="2056483"/>
            <a:ext cx="905393" cy="90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17ee3bb342_0_11"/>
          <p:cNvSpPr txBox="1"/>
          <p:nvPr/>
        </p:nvSpPr>
        <p:spPr>
          <a:xfrm>
            <a:off x="4475156" y="1480314"/>
            <a:ext cx="35055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17ee3bb342_0_11"/>
          <p:cNvSpPr txBox="1"/>
          <p:nvPr/>
        </p:nvSpPr>
        <p:spPr>
          <a:xfrm>
            <a:off x="7579023" y="2062775"/>
            <a:ext cx="4229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 이미지 내에 있는 물체들을 </a:t>
            </a:r>
            <a:endParaRPr sz="17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7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의미 있는 단위로 분할</a:t>
            </a:r>
            <a:endParaRPr sz="1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117ee3bb342_0_11"/>
          <p:cNvSpPr txBox="1"/>
          <p:nvPr/>
        </p:nvSpPr>
        <p:spPr>
          <a:xfrm>
            <a:off x="4633186" y="3319794"/>
            <a:ext cx="1661100" cy="2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-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FCN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DeepNet 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83" name="Google Shape;183;g117ee3bb342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4427" y="3102726"/>
            <a:ext cx="5871925" cy="21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-1"/>
            <a:ext cx="42291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818" y="1760699"/>
            <a:ext cx="6229503" cy="3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/>
        </p:nvSpPr>
        <p:spPr>
          <a:xfrm>
            <a:off x="1454323" y="3746977"/>
            <a:ext cx="2297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FCL -&gt; Convolution Layer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;위치 정보/Class에 대한 정보 유지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548931" y="1531414"/>
            <a:ext cx="3505495" cy="162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FCN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488778" y="2732250"/>
            <a:ext cx="3251544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r>
              <a:rPr lang="ko-KR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분류에서 성능을 검증 받은 기존의 네트워크 기반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8" descr="Bulb Icon | Office Iconset | Vexel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31" y="4032995"/>
            <a:ext cx="905392" cy="90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Macintosh PowerPoint</Application>
  <PresentationFormat>와이드스크린</PresentationFormat>
  <Paragraphs>123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Nanum Gothic</vt:lpstr>
      <vt:lpstr>Malgun Gothic</vt:lpstr>
      <vt:lpstr>Arial</vt:lpstr>
      <vt:lpstr>12_Office 테마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다양한 시도들</vt:lpstr>
      <vt:lpstr>결과</vt:lpstr>
      <vt:lpstr>번외) Api를 이용한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오화진[ 학부재학 / 산업경영공학부 ]</cp:lastModifiedBy>
  <cp:revision>1</cp:revision>
  <dcterms:created xsi:type="dcterms:W3CDTF">2021-10-25T06:40:27Z</dcterms:created>
  <dcterms:modified xsi:type="dcterms:W3CDTF">2022-03-02T14:42:51Z</dcterms:modified>
</cp:coreProperties>
</file>